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922" r:id="rId3"/>
    <p:sldId id="877" r:id="rId4"/>
    <p:sldId id="881" r:id="rId5"/>
    <p:sldId id="882" r:id="rId6"/>
    <p:sldId id="889" r:id="rId7"/>
    <p:sldId id="903" r:id="rId8"/>
    <p:sldId id="907" r:id="rId9"/>
    <p:sldId id="908" r:id="rId10"/>
    <p:sldId id="923" r:id="rId11"/>
    <p:sldId id="909" r:id="rId12"/>
    <p:sldId id="911" r:id="rId13"/>
    <p:sldId id="912" r:id="rId14"/>
    <p:sldId id="924" r:id="rId15"/>
    <p:sldId id="919" r:id="rId16"/>
    <p:sldId id="913" r:id="rId17"/>
    <p:sldId id="914" r:id="rId18"/>
    <p:sldId id="925" r:id="rId19"/>
    <p:sldId id="916" r:id="rId20"/>
    <p:sldId id="917" r:id="rId21"/>
    <p:sldId id="918" r:id="rId22"/>
    <p:sldId id="86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 autoAdjust="0"/>
    <p:restoredTop sz="88225" autoAdjust="0"/>
  </p:normalViewPr>
  <p:slideViewPr>
    <p:cSldViewPr snapToGrid="0">
      <p:cViewPr varScale="1">
        <p:scale>
          <a:sx n="93" d="100"/>
          <a:sy n="93" d="100"/>
        </p:scale>
        <p:origin x="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E37-0D95-4A9E-BC23-34C50A30D50C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DC43B-02DF-43C8-977F-69D35C139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73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2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1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CLNS1A</a:t>
            </a:r>
            <a:r>
              <a:rPr lang="en-US" altLang="zh-CN" dirty="0"/>
              <a:t>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Methylosome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subunit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pICln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WFS1</a:t>
            </a:r>
            <a:r>
              <a:rPr lang="en-US" altLang="zh-CN" dirty="0"/>
              <a:t>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Wolframin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EXOSC9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Exosome complex component RRP45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HGF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Hepatocyte growth factor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CXCL17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C-X-C motif chemokine 17</a:t>
            </a:r>
            <a:r>
              <a:rPr lang="en-US" altLang="zh-CN" dirty="0"/>
              <a:t> </a:t>
            </a:r>
          </a:p>
          <a:p>
            <a:r>
              <a:rPr lang="it-IT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TNNI1</a:t>
            </a:r>
            <a:r>
              <a:rPr lang="it-IT" altLang="zh-CN" dirty="0"/>
              <a:t> </a:t>
            </a:r>
            <a:r>
              <a:rPr lang="it-IT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Troponin I, slow skeletal muscle</a:t>
            </a:r>
            <a:r>
              <a:rPr lang="it-IT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CFHR4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Complement factor H-related protein 4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WFS1</a:t>
            </a:r>
            <a:r>
              <a:rPr lang="en-US" altLang="zh-CN" dirty="0"/>
              <a:t>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Wolframin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H2AZ1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Histone H2A.Z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CLNS1A</a:t>
            </a:r>
            <a:r>
              <a:rPr lang="en-US" altLang="zh-CN" dirty="0"/>
              <a:t>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Methylosome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subunit 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pICln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HGF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Hepatocyte growth factor</a:t>
            </a:r>
            <a:r>
              <a:rPr lang="en-US" altLang="zh-CN" dirty="0"/>
              <a:t> </a:t>
            </a:r>
          </a:p>
          <a:p>
            <a:r>
              <a:rPr lang="it-IT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TNNI1</a:t>
            </a:r>
            <a:r>
              <a:rPr lang="it-IT" altLang="zh-CN" dirty="0"/>
              <a:t> </a:t>
            </a:r>
            <a:r>
              <a:rPr lang="it-IT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Troponin I, slow skeletal muscle</a:t>
            </a:r>
            <a:r>
              <a:rPr lang="it-IT" altLang="zh-CN" dirty="0"/>
              <a:t> </a:t>
            </a:r>
            <a:endParaRPr lang="en-US" altLang="zh-CN" dirty="0"/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CXCL17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C-X-C motif chemokine 17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C1orf174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UPF0688 protein C1orf174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RBBP5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Retinoblastoma-binding protein 5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EXOSC9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Exosome complex component RRP45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4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14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补充柱状图（看趋势） 四个组的</a:t>
            </a:r>
            <a:endParaRPr lang="en-US" altLang="zh-CN" dirty="0"/>
          </a:p>
          <a:p>
            <a:r>
              <a:rPr lang="zh-CN" altLang="en-US" dirty="0"/>
              <a:t>四个组的 分年龄不同颜色的点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84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入组图。补充图 老年年轻</a:t>
            </a:r>
            <a:r>
              <a:rPr lang="en-US" altLang="zh-CN" dirty="0"/>
              <a:t>PCA</a:t>
            </a:r>
            <a:r>
              <a:rPr lang="zh-CN" altLang="en-US" dirty="0"/>
              <a:t> </a:t>
            </a:r>
            <a:r>
              <a:rPr lang="en-US" altLang="zh-CN" dirty="0"/>
              <a:t>PPI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874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入组图。补充图 老年年轻</a:t>
            </a:r>
            <a:r>
              <a:rPr lang="en-US" altLang="zh-CN" dirty="0"/>
              <a:t>PCA</a:t>
            </a:r>
            <a:r>
              <a:rPr lang="zh-CN" altLang="en-US" dirty="0"/>
              <a:t> </a:t>
            </a:r>
            <a:r>
              <a:rPr lang="en-US" altLang="zh-CN" dirty="0"/>
              <a:t>PPI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511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25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65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Ig-like domain-containing protein (Fragment)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PLIN1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Perilipin-1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MYH7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Myosin-7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SRSF2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Serine/arginine-rich splicing factor 2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LCN1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Lipocalin-1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NOP10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H/ACA ribonucleoprotein complex subunit 3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39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入组图。补充图 老年年轻</a:t>
            </a:r>
            <a:r>
              <a:rPr lang="en-US" altLang="zh-CN" dirty="0"/>
              <a:t>PCA</a:t>
            </a:r>
            <a:r>
              <a:rPr lang="zh-CN" altLang="en-US" dirty="0"/>
              <a:t> </a:t>
            </a:r>
            <a:r>
              <a:rPr lang="en-US" altLang="zh-CN" dirty="0"/>
              <a:t>PPI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03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TNNT3</a:t>
            </a:r>
            <a:r>
              <a:rPr lang="en-US" altLang="zh-CN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Troponin T, fast skeletal muscle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7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入组图。补充图 老年年轻</a:t>
            </a:r>
            <a:r>
              <a:rPr lang="en-US" altLang="zh-CN" dirty="0"/>
              <a:t>PCA</a:t>
            </a:r>
            <a:r>
              <a:rPr lang="zh-CN" altLang="en-US" dirty="0"/>
              <a:t> </a:t>
            </a:r>
            <a:r>
              <a:rPr lang="en-US" altLang="zh-CN" dirty="0"/>
              <a:t>PPI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2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入组图。补充图 老年年轻</a:t>
            </a:r>
            <a:r>
              <a:rPr lang="en-US" altLang="zh-CN" dirty="0"/>
              <a:t>PCA</a:t>
            </a:r>
            <a:r>
              <a:rPr lang="zh-CN" altLang="en-US" dirty="0"/>
              <a:t> </a:t>
            </a:r>
            <a:r>
              <a:rPr lang="en-US" altLang="zh-CN" dirty="0"/>
              <a:t>PPI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76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8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1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CCL5: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C-C motif chemokine 5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CAMP: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Cathelicidin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antimicrobial peptide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BDNF: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Brain-derived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neurotrophic factor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CTSC: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Dipeptidyl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peptidase 1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8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CCL5: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C-C motif chemokine 5</a:t>
            </a:r>
            <a:r>
              <a:rPr lang="en-US" altLang="zh-CN" sz="1800" dirty="0"/>
              <a:t> </a:t>
            </a:r>
          </a:p>
          <a:p>
            <a:r>
              <a:rPr lang="en-US" altLang="zh-CN" sz="1800" dirty="0" err="1"/>
              <a:t>CAMP: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Cathelicidin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antimicrobial peptide</a:t>
            </a:r>
            <a:r>
              <a:rPr lang="en-US" altLang="zh-CN" sz="1800" dirty="0"/>
              <a:t> </a:t>
            </a:r>
          </a:p>
          <a:p>
            <a:r>
              <a:rPr lang="en-US" altLang="zh-CN" sz="1800" dirty="0" err="1"/>
              <a:t>BDNF: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Brain-derived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neurotrophic factor</a:t>
            </a:r>
            <a:r>
              <a:rPr lang="en-US" altLang="zh-CN" sz="1800" dirty="0"/>
              <a:t> </a:t>
            </a:r>
          </a:p>
          <a:p>
            <a:r>
              <a:rPr lang="en-US" altLang="zh-CN" sz="1800" dirty="0" err="1"/>
              <a:t>CTSC: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Dipeptidyl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peptidase 1</a:t>
            </a:r>
            <a:r>
              <a:rPr lang="en-US" altLang="zh-CN" sz="1800" dirty="0"/>
              <a:t> 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CXCL13</a:t>
            </a:r>
            <a:r>
              <a:rPr lang="en-US" altLang="zh-CN" dirty="0"/>
              <a:t> 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C-X-C motif chemokine 13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STAT5B</a:t>
            </a:r>
            <a:r>
              <a:rPr lang="en-US" altLang="zh-CN" dirty="0"/>
              <a:t> 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Signal transducer and activator of transcription 5B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ZNF227</a:t>
            </a:r>
            <a:r>
              <a:rPr lang="en-US" altLang="zh-CN" dirty="0"/>
              <a:t> 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Zinc finger protein 227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PRKG1</a:t>
            </a:r>
            <a:r>
              <a:rPr lang="en-US" altLang="zh-CN" dirty="0"/>
              <a:t> 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cGMP-dependent protein kinase 1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NCOR2</a:t>
            </a:r>
            <a:r>
              <a:rPr lang="en-US" altLang="zh-CN" dirty="0"/>
              <a:t> :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Nuclear receptor corepressor 2</a:t>
            </a:r>
            <a:r>
              <a:rPr lang="en-US" altLang="zh-CN" dirty="0"/>
              <a:t> </a:t>
            </a:r>
          </a:p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PRTFDC1</a:t>
            </a:r>
            <a:r>
              <a:rPr lang="en-US" altLang="zh-CN" dirty="0"/>
              <a:t> :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Phosphoribosyltransferase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domain-containing protein 1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44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C43B-02DF-43C8-977F-69D35C13985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58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B03EB-7C65-4591-4D89-26E3AFCA2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81A6BA-A7E7-EE85-71D1-BAE3B7C56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452822-4890-785F-5C83-7768502C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280094-C188-1167-9932-D5F31C4F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4C63C-D741-CB91-BE1A-CFA80D8E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2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FF0EE-C85B-1C9F-E46A-A7DE2C10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3BF8E9-A7EF-5EF8-9AF1-DB37CDC0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87AE58-1942-5A44-CA17-79F7BFC8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A7CA7E-CF46-4D05-D137-047B390F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C52F7-C777-6F67-A774-A71531FD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2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8F5494-2446-4F30-B1DB-A6B026B21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3F1B0-9562-BDAE-6333-D8F3C1B2B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1536FB-6E26-299D-5A5F-3735F69E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3685CA-A4F7-6263-D91A-7338DE8E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F5FD0B-89F9-136E-661B-0EAB8042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94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PlaceholderContent"/>
          <p:cNvSpPr>
            <a:spLocks noGrp="1"/>
          </p:cNvSpPr>
          <p:nvPr>
            <p:ph idx="1" hasCustomPrompt="1"/>
          </p:nvPr>
        </p:nvSpPr>
        <p:spPr>
          <a:xfrm>
            <a:off x="960000" y="1260002"/>
            <a:ext cx="10848000" cy="5220000"/>
          </a:xfrm>
        </p:spPr>
        <p:txBody>
          <a:bodyPr tIns="0" bIns="0"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 lang="de-DE" sz="28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23850" marR="0" indent="-323850" algn="l" defTabSz="914400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anose="05040102010807070707" pitchFamily="18" charset="2"/>
              <a:buChar char=""/>
              <a:defRPr lang="de-DE" sz="20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647700" marR="0" indent="-323850" algn="l" defTabSz="914400" rtl="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anose="05040102010807070707"/>
              <a:buChar char="u"/>
              <a:defRPr lang="de-DE" sz="18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899795" marR="0" indent="-252095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anose="020B0604030504040204"/>
              <a:buChar char="&gt;"/>
              <a:defRPr lang="de-DE"/>
            </a:lvl4pPr>
            <a:lvl5pPr marL="1187450" marR="0" indent="-252095" algn="l" defTabSz="914400" rtl="0" eaLnBrk="1" fontAlgn="base" latinLnBrk="0" hangingPunct="1">
              <a:lnSpc>
                <a:spcPct val="150000"/>
              </a:lnSpc>
              <a:spcBef>
                <a:spcPts val="2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anose="020B0604030504040204"/>
              <a:buChar char="&gt;"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960000" y="576000"/>
            <a:ext cx="10848000" cy="487256"/>
          </a:xfrm>
        </p:spPr>
        <p:txBody>
          <a:bodyPr wrap="none" lIns="0" tIns="0" rIns="0" bIns="0"/>
          <a:lstStyle>
            <a:lvl1pPr>
              <a:defRPr lang="de-DE" sz="3600" kern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defRPr>
            </a:lvl1pPr>
            <a:lvl2pPr>
              <a:defRPr lang="de-DE" sz="2300" kern="1200" smtClean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>
              <a:defRPr lang="de-DE" sz="2300" kern="1200" smtClean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>
              <a:defRPr lang="de-DE" sz="2300" kern="1200" smtClean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>
              <a:defRPr lang="de-DE" sz="23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nn-NO" dirty="0"/>
              <a:t>Slide Headline (20 pt)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080001" y="34917"/>
            <a:ext cx="2112000" cy="4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endParaRPr lang="zh-CN" altLang="en-US" sz="16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80001" y="34917"/>
            <a:ext cx="2112000" cy="4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endParaRPr lang="zh-CN" altLang="en-US" sz="1600" dirty="0"/>
          </a:p>
        </p:txBody>
      </p:sp>
      <p:sp>
        <p:nvSpPr>
          <p:cNvPr id="4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8179982" y="109346"/>
            <a:ext cx="4012018" cy="31596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/>
          <a:lstStyle>
            <a:lvl1pPr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dirty="0"/>
              <a:t>公共卫生学院流行病学教研室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00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1" y="1122363"/>
            <a:ext cx="91437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1" y="3602038"/>
            <a:ext cx="91437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20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0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29" y="1709739"/>
            <a:ext cx="1051532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29" y="4589464"/>
            <a:ext cx="105153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35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78" y="1825625"/>
            <a:ext cx="5181464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040" y="1825625"/>
            <a:ext cx="5181464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2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67" y="365126"/>
            <a:ext cx="10515326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67" y="1681163"/>
            <a:ext cx="51576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67" y="2505075"/>
            <a:ext cx="515765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039" y="1681163"/>
            <a:ext cx="51830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039" y="2505075"/>
            <a:ext cx="518305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3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65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456E5-D0B1-E7ED-96D1-C9060716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7CB3D2-ED54-91A7-3188-74A288D5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163278-FADF-116A-268F-578D4C6B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E16089-1F10-049E-53E8-CD419FAF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175144-EC73-9DFA-26B3-13CA01AA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64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67" y="457200"/>
            <a:ext cx="39321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053" y="987426"/>
            <a:ext cx="61720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67" y="2057400"/>
            <a:ext cx="39321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9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67" y="457200"/>
            <a:ext cx="39321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053" y="987426"/>
            <a:ext cx="617203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67" y="2057400"/>
            <a:ext cx="39321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007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673" y="365125"/>
            <a:ext cx="262883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78" y="365125"/>
            <a:ext cx="773409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63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23E80-4C2A-2E6F-2F95-FE96B7EA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1179D2-74EB-F694-3224-EC67B6AF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966000-BE6E-5C29-6EC4-4993DD80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CA6EA5-0CD7-7C53-81E0-5D4215EC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59F6FD-56FF-DA0E-83D8-609DC0B1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3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87BED-E481-4FB2-6018-82C44583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ABB9E-0773-C6A1-AA7F-7596BAD98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642F58-0671-1032-0DCB-2375CFC6A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D51FFF-7182-295E-19EC-86D3366D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3EDE95-4B43-A36C-9A4F-DE8A6B0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1152C-ADED-E832-0F62-8D338786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4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4B1C6-0CDF-0A41-1CCB-8CE22951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679288-6D46-1758-4290-4F3F7B802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866AA-19BE-AEE1-672B-08C4ED02B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FED4F9-B6D2-FB6A-C2FE-DBD3EAFCE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10A97E-A531-DD7D-04E0-22E65775F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85F70A-3D7F-4B91-2C21-E9CDCAE2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89B391-BEA9-374F-E9A7-1AF3890A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202F32-D405-D9E9-2AF4-992E36FA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3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509D1-B437-C6A5-F68C-B32ABCA6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8B5149-A375-BE3D-3A41-81B4AE36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4D1923-0977-9602-EC1C-AD23714D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692CAF-F18F-620D-172A-C049E903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3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241410-1567-7099-CD0F-D9290C15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B84749-DE5F-212C-9840-7CBBF119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D4BCFE-BB39-48F3-61EA-ABDBD5E9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5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EB705-2E33-D1D1-D94C-09AD0B8A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8DD545-7CE3-6C9B-9C2C-74CD3A4A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371DB1-BC37-AFEB-EEF8-BD72D5D4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CDC23E-4125-B764-7F6A-1BF63160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213490-ADDD-0C36-6D5E-30C508B8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AB127D-79B9-B154-F886-79DE3F76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5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755D2-7EE1-10A3-693A-FD73A3CC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78406F-BC4C-D347-3559-94824442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E20B4-57E5-0DE9-C22C-D0ED34AEE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8DEE44-C5AC-6C25-64F5-36BC1CD0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FC8C8-6EA2-6877-8D11-CFE88653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717D5A-11F5-B9D3-F9A9-C9CE334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8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550EDCF-EE01-778C-58E9-77D2D77A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845D83-2403-7E1C-BE97-C48853431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E10F7F-87D8-9C13-808A-D40F5E3A2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9912-B1EE-4EC8-B39F-BD9AD724F635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F3531C-31A3-9BF2-A850-4286B1720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0B55-37F7-918B-34A6-E458E39C9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B7D7-1D25-4608-958C-E84710A56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7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78" y="365126"/>
            <a:ext cx="10515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78" y="1825625"/>
            <a:ext cx="10515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79" y="6356351"/>
            <a:ext cx="2743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8A9A-D7DE-47BA-85C7-1AB23B9BC87F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95" y="6356351"/>
            <a:ext cx="4114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376" y="6356351"/>
            <a:ext cx="2743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2305-F44F-4794-9B6A-206E2AAA2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17476-9776-3830-FC8A-4AD7F83F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73263"/>
            <a:ext cx="9144000" cy="2387600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老年脓毒症和年轻脓毒症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D30217C8-D189-7402-2174-F40A078D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A684E23F-DC21-D270-4F44-93859CA9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014151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E35FEC6B-19CA-0967-5371-1E650037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45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重症和轻症二分组（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 0.7 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9793C3-8D2A-4C4C-9C85-82EB1585F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28" y="3974553"/>
            <a:ext cx="3612035" cy="27090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C2FFBA-B0BD-9A80-C0F9-C8C8B4304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2" y="960067"/>
            <a:ext cx="5862805" cy="6087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2A27BF-716B-EC75-643F-4235204EE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43" y="947420"/>
            <a:ext cx="4081977" cy="56545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E6D5423-EF9E-2D84-A7FA-B257952CC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6" y="1986901"/>
            <a:ext cx="6286823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重症和轻症二分组（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个蛋白的组合）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0.85 5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7B2179-AE3F-7520-6889-7A4AD2450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8" y="1593472"/>
            <a:ext cx="5320175" cy="12509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E9A607-C63D-4B46-6867-283374C6C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61" y="2284787"/>
            <a:ext cx="5320175" cy="35354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C8C3D8D-241C-734D-76BB-29AE3260D85E}"/>
              </a:ext>
            </a:extLst>
          </p:cNvPr>
          <p:cNvSpPr txBox="1"/>
          <p:nvPr/>
        </p:nvSpPr>
        <p:spPr>
          <a:xfrm>
            <a:off x="8650088" y="3683176"/>
            <a:ext cx="16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MYL3 CLNS1A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61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重症和轻症二分组（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个蛋白的组合）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0.88 11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1BF62A-E0E5-3206-515D-8691005A7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" y="1735762"/>
            <a:ext cx="6304612" cy="22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17476-9776-3830-FC8A-4AD7F83F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73263"/>
            <a:ext cx="9144000" cy="2387600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轻重症 四分组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L4vsL1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D30217C8-D189-7402-2174-F40A078D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A684E23F-DC21-D270-4F44-93859CA9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014151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E35FEC6B-19CA-0967-5371-1E650037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4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重症和轻症四分组中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L4vsL1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0.87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78AF1E-7EDC-60BB-DA9E-6A018C179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6850743" y="1674234"/>
            <a:ext cx="5246914" cy="40864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213F81-06DC-5D12-149C-2E49571B00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"/>
          <a:stretch/>
        </p:blipFill>
        <p:spPr>
          <a:xfrm>
            <a:off x="5448372" y="1318246"/>
            <a:ext cx="1688098" cy="5224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0132CB-B162-670F-785B-A76FDA754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0" y="1255112"/>
            <a:ext cx="4388076" cy="4191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AAF21D-6664-922C-9212-6CF5C4EAF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687666"/>
            <a:ext cx="5000171" cy="7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重症和轻症四分组中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L1vsL4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个蛋白的组合）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0.91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CD6648-216D-FEAD-33E5-61D4AB5BE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3" y="1636229"/>
            <a:ext cx="3616866" cy="49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重症和轻症四分组中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L1vsL4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个蛋白的组合）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0.97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F68809-150F-C982-63EC-4E6DD3436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8" y="1788776"/>
            <a:ext cx="4902722" cy="46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17476-9776-3830-FC8A-4AD7F83F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73263"/>
            <a:ext cx="9144000" cy="2387600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G-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D30217C8-D189-7402-2174-F40A078D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A684E23F-DC21-D270-4F44-93859CA9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014151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E35FEC6B-19CA-0967-5371-1E650037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G+ G-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100887-709C-2D94-4528-BF7C8E3D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8" y="969300"/>
            <a:ext cx="5875626" cy="5066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F33C4A-52B5-A1E9-BCD1-47B2C7F3E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84" y="1840625"/>
            <a:ext cx="4817908" cy="36134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45FABE-729B-6DF4-6535-8C60887FA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" y="3382817"/>
            <a:ext cx="7109976" cy="33802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7659DA-53BF-A25E-576E-44231C34E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82" y="1485909"/>
            <a:ext cx="2895749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G+ G-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 0.75 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E268BE-FCB2-3234-4EE9-B20BD9AE4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9" y="1673192"/>
            <a:ext cx="7188569" cy="12764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61C09C-B521-ABAF-E8D6-9E052909D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51" y="3339512"/>
            <a:ext cx="4905292" cy="32644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C6BAB00-1C0B-5274-0A52-A1A91F4502D4}"/>
              </a:ext>
            </a:extLst>
          </p:cNvPr>
          <p:cNvSpPr txBox="1"/>
          <p:nvPr/>
        </p:nvSpPr>
        <p:spPr>
          <a:xfrm>
            <a:off x="8954888" y="5214433"/>
            <a:ext cx="193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MYH7  SRSF2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5AE13F-A324-1AF8-D3A0-DE008ED48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6" y="3316296"/>
            <a:ext cx="4340534" cy="288108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83CD4BB-5615-9B6B-0121-CEE44609E4DE}"/>
              </a:ext>
            </a:extLst>
          </p:cNvPr>
          <p:cNvSpPr txBox="1"/>
          <p:nvPr/>
        </p:nvSpPr>
        <p:spPr>
          <a:xfrm>
            <a:off x="2658316" y="5308776"/>
            <a:ext cx="193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A0A0J9YY99 O60240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240414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0373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完成所有蛋白质标志物的筛选，列出可验证的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单个标志物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MT_CO2,</a:t>
            </a:r>
            <a:r>
              <a:rPr lang="en-US" altLang="zh-CN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KLKB1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,ACTN2,WNT5A,</a:t>
            </a:r>
            <a:r>
              <a:rPr lang="en-US" altLang="zh-CN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MMP7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,ACBD3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F0DD1D-9825-6EDF-503A-0A2CD7925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5" y="2598822"/>
            <a:ext cx="7279691" cy="347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G+ G-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 0.83 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361AC0-2E4A-9C49-F56F-8F025D3BF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0" y="1699045"/>
            <a:ext cx="8949656" cy="13562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D9EFA36-4874-0E69-7E92-CB273ED98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5" y="3269090"/>
            <a:ext cx="5108265" cy="33857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CE496F0-F598-07CD-D36B-7631A87EA027}"/>
              </a:ext>
            </a:extLst>
          </p:cNvPr>
          <p:cNvSpPr txBox="1"/>
          <p:nvPr/>
        </p:nvSpPr>
        <p:spPr>
          <a:xfrm>
            <a:off x="3006659" y="4919304"/>
            <a:ext cx="170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A0A0J9YY99 P12883 Q01130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0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696" y="2429901"/>
            <a:ext cx="9311822" cy="1106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6600" b="1" i="1" dirty="0"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等线" panose="02010600030101010101" pitchFamily="2" charset="-122"/>
              </a:rPr>
              <a:t>Thank </a:t>
            </a:r>
            <a:r>
              <a:rPr lang="en-US" altLang="zh-CN" sz="5400" b="1" i="1" dirty="0"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等线" panose="02010600030101010101" pitchFamily="2" charset="-122"/>
              </a:rPr>
              <a:t>you!</a:t>
            </a: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959" y="4806316"/>
            <a:ext cx="2945130" cy="10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240414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0373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完成所有蛋白质标志物的筛选，列出可验证的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个联合标志物，训练集和验证集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ACU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均大于等于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DE664B-6D73-C890-1728-47EA2DDF2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31" y="2969179"/>
            <a:ext cx="6991679" cy="20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240414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0373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完成所有蛋白质标志物的筛选，列出可验证的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个联合标志物，训练集和验证集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Auc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均大于等于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9470B8-983D-BBE0-80C0-714302B82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3" y="2961669"/>
            <a:ext cx="7715234" cy="22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17476-9776-3830-FC8A-4AD7F83F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73263"/>
            <a:ext cx="9144000" cy="2387600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生存和死亡</a:t>
            </a: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D30217C8-D189-7402-2174-F40A078D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A684E23F-DC21-D270-4F44-93859CA9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014151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E35FEC6B-19CA-0967-5371-1E650037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75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生存和死亡组 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个蛋白）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用来筛选和备用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筛选条件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p.value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&lt;0.01 &amp; FC&lt;2 </a:t>
            </a: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D5BE0D-B6D9-ABEF-ADC0-0121C1D01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8" y="2097280"/>
            <a:ext cx="4003360" cy="3178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68EDC7-205B-91F3-D7AE-8ADBDA0A3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90" y="3807629"/>
            <a:ext cx="3810829" cy="28581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5888D9-F0F6-D2C9-C0F0-D31FFE62E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6" y="5775490"/>
            <a:ext cx="6043383" cy="6223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E8DEEBB-070F-74B5-E576-202F9415D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90" y="977340"/>
            <a:ext cx="7522303" cy="270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生存和死亡组 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个蛋白的组合）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筛选训练队列和验证队列（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AADCB1-D3AD-AEA8-7C23-8F469C520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4" y="1693185"/>
            <a:ext cx="5607338" cy="8763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7C44DC-CEBA-849E-86F8-1CA685F19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70"/>
          <a:stretch/>
        </p:blipFill>
        <p:spPr>
          <a:xfrm>
            <a:off x="421384" y="2637544"/>
            <a:ext cx="4574492" cy="30034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3A6EA10-B7A8-D4BC-4AAC-4F2CC51640B7}"/>
              </a:ext>
            </a:extLst>
          </p:cNvPr>
          <p:cNvSpPr txBox="1"/>
          <p:nvPr/>
        </p:nvSpPr>
        <p:spPr>
          <a:xfrm>
            <a:off x="2931459" y="3579327"/>
            <a:ext cx="14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CCL5 CAMP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1A9338E-D5EA-9FC8-B8FE-222507724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7" y="2613471"/>
            <a:ext cx="4748450" cy="314722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4E5924D-44CC-2E11-C405-30685535E874}"/>
              </a:ext>
            </a:extLst>
          </p:cNvPr>
          <p:cNvSpPr txBox="1"/>
          <p:nvPr/>
        </p:nvSpPr>
        <p:spPr>
          <a:xfrm>
            <a:off x="8057181" y="3647341"/>
            <a:ext cx="14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BDNF CTSC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1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E31109-BA8F-7843-BB58-B46C077B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5" y="542031"/>
            <a:ext cx="9215423" cy="487256"/>
          </a:xfrm>
        </p:spPr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标志物筛选 生存和死亡组 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个蛋白的组合）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74B126-A968-33E2-8ADA-75057A6D6BFF}"/>
              </a:ext>
            </a:extLst>
          </p:cNvPr>
          <p:cNvSpPr txBox="1"/>
          <p:nvPr/>
        </p:nvSpPr>
        <p:spPr>
          <a:xfrm>
            <a:off x="721465" y="1097301"/>
            <a:ext cx="10391613" cy="510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筛选训练队列和验证队列（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5B92AFCE-0ED6-7755-9405-319FFCED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B47E79FB-6642-BE1A-6F0D-3C95A3EF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266005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EC8011F-C4A7-F12E-F359-998094C1A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" y="1600316"/>
            <a:ext cx="6159817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17476-9776-3830-FC8A-4AD7F83F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73263"/>
            <a:ext cx="9144000" cy="2387600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轻重症 二分组</a:t>
            </a:r>
          </a:p>
        </p:txBody>
      </p:sp>
      <p:pic>
        <p:nvPicPr>
          <p:cNvPr id="4" name="图片 3" descr="图片2">
            <a:extLst>
              <a:ext uri="{FF2B5EF4-FFF2-40B4-BE49-F238E27FC236}">
                <a16:creationId xmlns:a16="http://schemas.microsoft.com/office/drawing/2014/main" id="{D30217C8-D189-7402-2174-F40A078D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670" y="69850"/>
            <a:ext cx="2511425" cy="877570"/>
          </a:xfrm>
          <a:prstGeom prst="rect">
            <a:avLst/>
          </a:prstGeom>
        </p:spPr>
      </p:pic>
      <p:sp>
        <p:nvSpPr>
          <p:cNvPr id="5" name="ImgRedBarLeftWide">
            <a:extLst>
              <a:ext uri="{FF2B5EF4-FFF2-40B4-BE49-F238E27FC236}">
                <a16:creationId xmlns:a16="http://schemas.microsoft.com/office/drawing/2014/main" id="{A684E23F-DC21-D270-4F44-93859CA9E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014151" cy="6858000"/>
          </a:xfrm>
          <a:prstGeom prst="rect">
            <a:avLst/>
          </a:prstGeom>
          <a:solidFill>
            <a:srgbClr val="B70032"/>
          </a:solidFill>
          <a:ln>
            <a:noFill/>
          </a:ln>
          <a:effectLst/>
        </p:spPr>
        <p:txBody>
          <a:bodyPr wrap="none" lIns="107264" tIns="53631" rIns="107264" bIns="536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E35FEC6B-19CA-0967-5371-1E650037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1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10326</TotalTime>
  <Words>669</Words>
  <Application>Microsoft Office PowerPoint</Application>
  <PresentationFormat>宽屏</PresentationFormat>
  <Paragraphs>111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华文楷体</vt:lpstr>
      <vt:lpstr>宋体</vt:lpstr>
      <vt:lpstr>微软雅黑</vt:lpstr>
      <vt:lpstr>Arial</vt:lpstr>
      <vt:lpstr>Verdana</vt:lpstr>
      <vt:lpstr>Wingdings</vt:lpstr>
      <vt:lpstr>Wingdings 3</vt:lpstr>
      <vt:lpstr>Office 主题​​</vt:lpstr>
      <vt:lpstr>1_Office 主题​​</vt:lpstr>
      <vt:lpstr>老年脓毒症和年轻脓毒症 </vt:lpstr>
      <vt:lpstr>PowerPoint 演示文稿</vt:lpstr>
      <vt:lpstr>PowerPoint 演示文稿</vt:lpstr>
      <vt:lpstr>PowerPoint 演示文稿</vt:lpstr>
      <vt:lpstr>生存和死亡</vt:lpstr>
      <vt:lpstr>PowerPoint 演示文稿</vt:lpstr>
      <vt:lpstr>PowerPoint 演示文稿</vt:lpstr>
      <vt:lpstr>PowerPoint 演示文稿</vt:lpstr>
      <vt:lpstr>轻重症 二分组</vt:lpstr>
      <vt:lpstr>PowerPoint 演示文稿</vt:lpstr>
      <vt:lpstr>PowerPoint 演示文稿</vt:lpstr>
      <vt:lpstr>PowerPoint 演示文稿</vt:lpstr>
      <vt:lpstr>轻重症 四分组 L4vsL1</vt:lpstr>
      <vt:lpstr>PowerPoint 演示文稿</vt:lpstr>
      <vt:lpstr>PowerPoint 演示文稿</vt:lpstr>
      <vt:lpstr>PowerPoint 演示文稿</vt:lpstr>
      <vt:lpstr>G+和G-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钰涵</dc:creator>
  <cp:lastModifiedBy>钰涵 孙</cp:lastModifiedBy>
  <cp:revision>308</cp:revision>
  <dcterms:created xsi:type="dcterms:W3CDTF">2023-08-24T09:53:48Z</dcterms:created>
  <dcterms:modified xsi:type="dcterms:W3CDTF">2024-04-28T07:40:27Z</dcterms:modified>
</cp:coreProperties>
</file>